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7" r:id="rId2"/>
    <p:sldId id="258" r:id="rId3"/>
    <p:sldId id="266" r:id="rId4"/>
    <p:sldId id="259" r:id="rId5"/>
    <p:sldId id="267" r:id="rId6"/>
    <p:sldId id="261" r:id="rId7"/>
    <p:sldId id="265" r:id="rId8"/>
    <p:sldId id="264" r:id="rId9"/>
    <p:sldId id="27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64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19EC-BDDB-4292-879E-98F05027374C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D9FAB-A402-4B89-B5B7-0AA3475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85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19EC-BDDB-4292-879E-98F05027374C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D9FAB-A402-4B89-B5B7-0AA3475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568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19EC-BDDB-4292-879E-98F05027374C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D9FAB-A402-4B89-B5B7-0AA3475CE81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580335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19EC-BDDB-4292-879E-98F05027374C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D9FAB-A402-4B89-B5B7-0AA3475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365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19EC-BDDB-4292-879E-98F05027374C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D9FAB-A402-4B89-B5B7-0AA3475CE81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838731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19EC-BDDB-4292-879E-98F05027374C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D9FAB-A402-4B89-B5B7-0AA3475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9288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19EC-BDDB-4292-879E-98F05027374C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D9FAB-A402-4B89-B5B7-0AA3475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199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19EC-BDDB-4292-879E-98F05027374C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D9FAB-A402-4B89-B5B7-0AA3475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58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19EC-BDDB-4292-879E-98F05027374C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D9FAB-A402-4B89-B5B7-0AA3475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213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19EC-BDDB-4292-879E-98F05027374C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D9FAB-A402-4B89-B5B7-0AA3475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60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19EC-BDDB-4292-879E-98F05027374C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D9FAB-A402-4B89-B5B7-0AA3475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7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19EC-BDDB-4292-879E-98F05027374C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D9FAB-A402-4B89-B5B7-0AA3475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5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19EC-BDDB-4292-879E-98F05027374C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D9FAB-A402-4B89-B5B7-0AA3475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546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19EC-BDDB-4292-879E-98F05027374C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D9FAB-A402-4B89-B5B7-0AA3475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853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19EC-BDDB-4292-879E-98F05027374C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D9FAB-A402-4B89-B5B7-0AA3475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66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D9FAB-A402-4B89-B5B7-0AA3475CE81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19EC-BDDB-4292-879E-98F05027374C}" type="datetimeFigureOut">
              <a:rPr lang="en-US" smtClean="0"/>
              <a:t>9/29/2021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87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819EC-BDDB-4292-879E-98F05027374C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9DD9FAB-A402-4B89-B5B7-0AA3475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0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niversam1/iSpindel/tree/master/doc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spindel.de/docs/README_en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yabattery.co.uk/" TargetMode="External"/><Relationship Id="rId2" Type="http://schemas.openxmlformats.org/officeDocument/2006/relationships/hyperlink" Target="https://18650.uk/shop/button-top-batterie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hyperlink" Target="https://www.batterystation.co.uk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brewfather.app/integrations/ispinde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HSDzV-Ri2Rl4ieSaZXOEopSM4OtsoCW1/view?usp=sharing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emf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erryphilip74" TargetMode="External"/><Relationship Id="rId2" Type="http://schemas.openxmlformats.org/officeDocument/2006/relationships/hyperlink" Target="https://github.com/universam1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11E20-8C97-463C-885F-5083B7E00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4901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 err="1"/>
              <a:t>iSpindel</a:t>
            </a:r>
            <a:r>
              <a:rPr lang="en-GB" dirty="0"/>
              <a:t> Rapid Start - Contents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B8DFE-98EF-4E9F-BE24-A22157491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532"/>
            <a:ext cx="10515600" cy="498943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Overview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Preface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Cherry Philip Board Layout</a:t>
            </a:r>
          </a:p>
          <a:p>
            <a:pPr marL="571500" indent="-514350">
              <a:buFont typeface="+mj-lt"/>
              <a:buAutoNum type="arabicPeriod"/>
            </a:pPr>
            <a:r>
              <a:rPr lang="en-GB" dirty="0"/>
              <a:t>Batteries</a:t>
            </a:r>
          </a:p>
          <a:p>
            <a:pPr marL="571500" indent="-514350">
              <a:buFont typeface="+mj-lt"/>
              <a:buAutoNum type="arabicPeriod"/>
            </a:pPr>
            <a:r>
              <a:rPr lang="en-GB" dirty="0"/>
              <a:t>Charging</a:t>
            </a:r>
          </a:p>
          <a:p>
            <a:pPr marL="571500" indent="-514350">
              <a:buFont typeface="+mj-lt"/>
              <a:buAutoNum type="arabicPeriod"/>
            </a:pPr>
            <a:r>
              <a:rPr lang="en-GB" dirty="0"/>
              <a:t>First Contact - </a:t>
            </a:r>
            <a:r>
              <a:rPr lang="en-GB" dirty="0" err="1"/>
              <a:t>WiFi</a:t>
            </a:r>
            <a:r>
              <a:rPr lang="en-GB" dirty="0"/>
              <a:t> connection</a:t>
            </a:r>
          </a:p>
          <a:p>
            <a:pPr marL="571500" indent="-514350">
              <a:buFont typeface="+mj-lt"/>
              <a:buAutoNum type="arabicPeriod"/>
            </a:pPr>
            <a:r>
              <a:rPr lang="en-US" dirty="0" err="1"/>
              <a:t>BrewFather</a:t>
            </a:r>
            <a:r>
              <a:rPr lang="en-US" dirty="0"/>
              <a:t> Connection</a:t>
            </a:r>
          </a:p>
          <a:p>
            <a:pPr marL="571500" indent="-514350">
              <a:buFont typeface="+mj-lt"/>
              <a:buAutoNum type="arabicPeriod"/>
            </a:pPr>
            <a:r>
              <a:rPr lang="en-GB" dirty="0"/>
              <a:t>Gravity Calculation Polynomial Generation (Rapid Version)</a:t>
            </a:r>
          </a:p>
          <a:p>
            <a:pPr marL="57150" indent="0">
              <a:buNone/>
            </a:pPr>
            <a:endParaRPr lang="en-US" dirty="0"/>
          </a:p>
          <a:p>
            <a:pPr marL="57150" indent="0">
              <a:buNone/>
            </a:pPr>
            <a:endParaRPr lang="en-US" dirty="0"/>
          </a:p>
          <a:p>
            <a:pPr marL="57150" indent="0">
              <a:buNone/>
            </a:pPr>
            <a:r>
              <a:rPr lang="en-US" dirty="0"/>
              <a:t>The longer ‘iSpindel_QuickStartGuide.pptx’ guide can </a:t>
            </a:r>
            <a:r>
              <a:rPr lang="en-US"/>
              <a:t>be found </a:t>
            </a:r>
            <a:r>
              <a:rPr lang="en-US" dirty="0"/>
              <a:t>here:</a:t>
            </a:r>
          </a:p>
          <a:p>
            <a:pPr marL="57150" indent="0">
              <a:buNone/>
            </a:pPr>
            <a:r>
              <a:rPr lang="en-US" dirty="0">
                <a:hlinkClick r:id="rId2"/>
              </a:rPr>
              <a:t>https://github.com/universam1/iSpindel/tree/master/docs</a:t>
            </a:r>
            <a:endParaRPr lang="en-US" dirty="0"/>
          </a:p>
          <a:p>
            <a:pPr marL="571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284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0130B-E270-4F13-AAA7-978158F54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Overview - Preface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62FA3-8385-4745-B44D-4A83273B3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dirty="0" err="1"/>
              <a:t>iSpindel</a:t>
            </a:r>
            <a:r>
              <a:rPr lang="en-US" sz="2400" dirty="0"/>
              <a:t> uses the same theory as the Tilt.  The angle of an unbalanced floating body can be plotted against the gravity and hence gravity derived from that angle.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First up the documentation is pretty good and it’s here:</a:t>
            </a:r>
          </a:p>
          <a:p>
            <a:pPr marL="0" indent="0">
              <a:buNone/>
            </a:pPr>
            <a:r>
              <a:rPr lang="en-US" sz="2400" u="sng" dirty="0">
                <a:hlinkClick r:id="rId2"/>
              </a:rPr>
              <a:t>http://www.ispindel.de/docs/README_en.html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6304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0130B-E270-4F13-AAA7-978158F54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Overview – Cherry Philip v4.0 Board Layout</a:t>
            </a:r>
            <a:endParaRPr lang="en-US" dirty="0"/>
          </a:p>
        </p:txBody>
      </p:sp>
      <p:pic>
        <p:nvPicPr>
          <p:cNvPr id="5" name="Content Placeholder 4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2A5D1308-2F26-4894-8B81-4BA5DA221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86" t="22138" r="26461" b="26882"/>
          <a:stretch/>
        </p:blipFill>
        <p:spPr>
          <a:xfrm rot="5400000">
            <a:off x="9696656" y="2931545"/>
            <a:ext cx="2230383" cy="2100260"/>
          </a:xfrm>
        </p:spPr>
      </p:pic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57F2C9E1-7D68-48C9-80B6-2B7F45AA1D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4" t="29604" r="19281" b="38531"/>
          <a:stretch/>
        </p:blipFill>
        <p:spPr>
          <a:xfrm>
            <a:off x="4042107" y="2010397"/>
            <a:ext cx="5442857" cy="1413338"/>
          </a:xfrm>
          <a:prstGeom prst="rect">
            <a:avLst/>
          </a:prstGeom>
        </p:spPr>
      </p:pic>
      <p:pic>
        <p:nvPicPr>
          <p:cNvPr id="9" name="Picture 8" descr="A circuit board&#10;&#10;Description automatically generated">
            <a:extLst>
              <a:ext uri="{FF2B5EF4-FFF2-40B4-BE49-F238E27FC236}">
                <a16:creationId xmlns:a16="http://schemas.microsoft.com/office/drawing/2014/main" id="{B3C9E968-C072-4C33-A320-E3C0EA7B07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6" t="29830" r="10636" b="37647"/>
          <a:stretch/>
        </p:blipFill>
        <p:spPr>
          <a:xfrm>
            <a:off x="4042106" y="4538927"/>
            <a:ext cx="5442858" cy="14267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04E649-AE95-41C6-8812-70EF4EC3CAEE}"/>
              </a:ext>
            </a:extLst>
          </p:cNvPr>
          <p:cNvSpPr txBox="1"/>
          <p:nvPr/>
        </p:nvSpPr>
        <p:spPr>
          <a:xfrm>
            <a:off x="604434" y="2010397"/>
            <a:ext cx="316091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2400" dirty="0"/>
              <a:t>Battery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Resistors and Diode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 err="1"/>
              <a:t>Lipo</a:t>
            </a:r>
            <a:r>
              <a:rPr lang="en-GB" sz="2400" dirty="0"/>
              <a:t> Charger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Reset Contacts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Temp Sensor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Gyro Board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 err="1"/>
              <a:t>Wemos</a:t>
            </a:r>
            <a:r>
              <a:rPr lang="en-GB" sz="2400" dirty="0"/>
              <a:t> Board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Charge Port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On/Off switch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Programming Port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CCD43F-1F42-45E9-9633-26A14D121EC5}"/>
              </a:ext>
            </a:extLst>
          </p:cNvPr>
          <p:cNvSpPr/>
          <p:nvPr/>
        </p:nvSpPr>
        <p:spPr>
          <a:xfrm>
            <a:off x="5095875" y="2495550"/>
            <a:ext cx="228600" cy="310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20F883-278C-4954-9791-99F6853C56B0}"/>
              </a:ext>
            </a:extLst>
          </p:cNvPr>
          <p:cNvSpPr/>
          <p:nvPr/>
        </p:nvSpPr>
        <p:spPr>
          <a:xfrm>
            <a:off x="7486650" y="2185220"/>
            <a:ext cx="228600" cy="310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4AD688-04B1-43D7-B2DC-02A79C787CCE}"/>
              </a:ext>
            </a:extLst>
          </p:cNvPr>
          <p:cNvSpPr/>
          <p:nvPr/>
        </p:nvSpPr>
        <p:spPr>
          <a:xfrm>
            <a:off x="8560749" y="2561901"/>
            <a:ext cx="228600" cy="310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6BD2E1-6808-4A36-A1E3-0929F06E25DC}"/>
              </a:ext>
            </a:extLst>
          </p:cNvPr>
          <p:cNvSpPr/>
          <p:nvPr/>
        </p:nvSpPr>
        <p:spPr>
          <a:xfrm>
            <a:off x="4143375" y="4694290"/>
            <a:ext cx="228600" cy="310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206F41-F306-4124-9B1A-1A2F582F5A38}"/>
              </a:ext>
            </a:extLst>
          </p:cNvPr>
          <p:cNvSpPr/>
          <p:nvPr/>
        </p:nvSpPr>
        <p:spPr>
          <a:xfrm>
            <a:off x="5324475" y="4786537"/>
            <a:ext cx="228600" cy="310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6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3CA2A7-07C0-4AF0-BD92-D15BD44499FA}"/>
              </a:ext>
            </a:extLst>
          </p:cNvPr>
          <p:cNvSpPr/>
          <p:nvPr/>
        </p:nvSpPr>
        <p:spPr>
          <a:xfrm>
            <a:off x="9052544" y="4539125"/>
            <a:ext cx="228600" cy="310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7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80BF85-689F-40E4-BF91-B4C4E5DA435C}"/>
              </a:ext>
            </a:extLst>
          </p:cNvPr>
          <p:cNvSpPr/>
          <p:nvPr/>
        </p:nvSpPr>
        <p:spPr>
          <a:xfrm>
            <a:off x="10697547" y="3268570"/>
            <a:ext cx="228600" cy="310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8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3E840D-52F9-4B84-91AF-4A4BBDDC4302}"/>
              </a:ext>
            </a:extLst>
          </p:cNvPr>
          <p:cNvSpPr/>
          <p:nvPr/>
        </p:nvSpPr>
        <p:spPr>
          <a:xfrm>
            <a:off x="11251497" y="3408227"/>
            <a:ext cx="228600" cy="310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36861E-B864-4A71-8100-6519E6C32FC2}"/>
              </a:ext>
            </a:extLst>
          </p:cNvPr>
          <p:cNvSpPr/>
          <p:nvPr/>
        </p:nvSpPr>
        <p:spPr>
          <a:xfrm>
            <a:off x="10394247" y="3825822"/>
            <a:ext cx="228600" cy="310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9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DEF085-423C-4279-8096-C6AFEC78A6B3}"/>
              </a:ext>
            </a:extLst>
          </p:cNvPr>
          <p:cNvSpPr/>
          <p:nvPr/>
        </p:nvSpPr>
        <p:spPr>
          <a:xfrm>
            <a:off x="9052544" y="1768893"/>
            <a:ext cx="228600" cy="310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366E66-D4D8-4DB0-96B6-86145930FBEE}"/>
              </a:ext>
            </a:extLst>
          </p:cNvPr>
          <p:cNvSpPr/>
          <p:nvPr/>
        </p:nvSpPr>
        <p:spPr>
          <a:xfrm>
            <a:off x="7648574" y="5311682"/>
            <a:ext cx="295276" cy="310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850258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28943-AC00-4FC1-90DF-A662B3EA0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 Batteries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EE4E5-B409-4637-B1BD-B4BBEE007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32668" cy="4351338"/>
          </a:xfrm>
        </p:spPr>
        <p:txBody>
          <a:bodyPr>
            <a:normAutofit/>
          </a:bodyPr>
          <a:lstStyle/>
          <a:p>
            <a:r>
              <a:rPr lang="en-GB" dirty="0"/>
              <a:t>There are a lot of fake batteries out there so stay away from eBay and use Amazon with great care</a:t>
            </a:r>
          </a:p>
          <a:p>
            <a:r>
              <a:rPr lang="en-GB" dirty="0"/>
              <a:t>They can be dangerous but usually are just very low capacity</a:t>
            </a:r>
          </a:p>
          <a:p>
            <a:r>
              <a:rPr lang="en-GB" dirty="0"/>
              <a:t>Batteries are any of the 18650 types and should weigh over 42g.</a:t>
            </a:r>
          </a:p>
          <a:p>
            <a:r>
              <a:rPr lang="en-GB" dirty="0"/>
              <a:t>If the seller doesn’t advertise battery weight don’t buy from them</a:t>
            </a:r>
          </a:p>
          <a:p>
            <a:r>
              <a:rPr lang="en-GB" dirty="0"/>
              <a:t>If the capacity is much over 3000 </a:t>
            </a:r>
            <a:r>
              <a:rPr lang="en-GB" dirty="0" err="1"/>
              <a:t>mAh</a:t>
            </a:r>
            <a:r>
              <a:rPr lang="en-GB" dirty="0"/>
              <a:t> it’s fake, like the one opposite</a:t>
            </a:r>
          </a:p>
          <a:p>
            <a:r>
              <a:rPr lang="en-GB" dirty="0"/>
              <a:t>I’d suggest only buying from sites with a real address and phone number who only really sell batteries</a:t>
            </a:r>
          </a:p>
          <a:p>
            <a:r>
              <a:rPr lang="en-GB" dirty="0"/>
              <a:t>These guys seem legitimate: </a:t>
            </a:r>
          </a:p>
          <a:p>
            <a:pPr lvl="1"/>
            <a:r>
              <a:rPr lang="en-US" sz="1300" dirty="0">
                <a:hlinkClick r:id="rId2"/>
              </a:rPr>
              <a:t>https://18650.uk/shop/button-top-batteries/</a:t>
            </a:r>
            <a:endParaRPr lang="en-US" sz="1300" dirty="0"/>
          </a:p>
          <a:p>
            <a:pPr lvl="1"/>
            <a:r>
              <a:rPr lang="en-US" sz="1300" dirty="0">
                <a:hlinkClick r:id="rId3"/>
              </a:rPr>
              <a:t>https://www.buyabattery.co.uk/</a:t>
            </a:r>
            <a:endParaRPr lang="en-US" sz="1300" dirty="0"/>
          </a:p>
          <a:p>
            <a:pPr lvl="1"/>
            <a:r>
              <a:rPr lang="en-US" sz="1300" dirty="0">
                <a:hlinkClick r:id="rId4"/>
              </a:rPr>
              <a:t>https://www.batterystation.co.uk/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876423EC-902A-41C5-9DAB-D7C7DD610D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9" t="33446" r="19270" b="42147"/>
          <a:stretch/>
        </p:blipFill>
        <p:spPr>
          <a:xfrm rot="5400000">
            <a:off x="9039669" y="1687164"/>
            <a:ext cx="3378630" cy="124963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69362F-DF7D-409E-BB4F-BDB90BAEC1A7}"/>
              </a:ext>
            </a:extLst>
          </p:cNvPr>
          <p:cNvSpPr txBox="1">
            <a:spLocks/>
          </p:cNvSpPr>
          <p:nvPr/>
        </p:nvSpPr>
        <p:spPr>
          <a:xfrm>
            <a:off x="9082007" y="4258834"/>
            <a:ext cx="2808448" cy="197650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 battery above is fake no one makes a 9800 </a:t>
            </a:r>
            <a:r>
              <a:rPr lang="en-GB" dirty="0" err="1"/>
              <a:t>mAh</a:t>
            </a:r>
            <a:r>
              <a:rPr lang="en-GB" dirty="0"/>
              <a:t> battery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9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28943-AC00-4FC1-90DF-A662B3EA0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Charging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EE4E5-B409-4637-B1BD-B4BBEE007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32668" cy="4351338"/>
          </a:xfrm>
        </p:spPr>
        <p:txBody>
          <a:bodyPr>
            <a:normAutofit/>
          </a:bodyPr>
          <a:lstStyle/>
          <a:p>
            <a:r>
              <a:rPr lang="en-GB" dirty="0"/>
              <a:t>There is no need to remove the PCB from the tube to charge the </a:t>
            </a:r>
            <a:r>
              <a:rPr lang="en-GB" dirty="0" err="1"/>
              <a:t>iSpindel</a:t>
            </a:r>
            <a:r>
              <a:rPr lang="en-GB" dirty="0"/>
              <a:t>, simply plug a USB cable into the charging port noted on slide 3 (Label 8)</a:t>
            </a:r>
          </a:p>
          <a:p>
            <a:pPr lvl="1"/>
            <a:r>
              <a:rPr lang="en-GB" dirty="0"/>
              <a:t>Red LED means charging</a:t>
            </a:r>
          </a:p>
          <a:p>
            <a:pPr lvl="1"/>
            <a:r>
              <a:rPr lang="en-GB" dirty="0"/>
              <a:t>Blue/Green LED means charged</a:t>
            </a:r>
          </a:p>
          <a:p>
            <a:endParaRPr lang="en-GB" dirty="0"/>
          </a:p>
          <a:p>
            <a:r>
              <a:rPr lang="en-GB" dirty="0"/>
              <a:t>If the battery is not making contact you will notice that one of the LEDs on the charge board (Slide 3, Label 3) lights and the other dimly flickers.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010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C7E92-9470-48F9-813F-F057ADFAB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First Contact – </a:t>
            </a:r>
            <a:r>
              <a:rPr lang="en-GB" dirty="0" err="1"/>
              <a:t>WiFi</a:t>
            </a:r>
            <a:r>
              <a:rPr lang="en-GB" dirty="0"/>
              <a:t> connection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01ACC-826A-4802-B8B9-40D3A9A9A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81686" cy="4351338"/>
          </a:xfrm>
        </p:spPr>
        <p:txBody>
          <a:bodyPr>
            <a:normAutofit fontScale="77500" lnSpcReduction="20000"/>
          </a:bodyPr>
          <a:lstStyle/>
          <a:p>
            <a:r>
              <a:rPr lang="en-GB" sz="2400" dirty="0"/>
              <a:t>Make sure the battery has a good charge in it, see Slide 5 for charging</a:t>
            </a:r>
          </a:p>
          <a:p>
            <a:r>
              <a:rPr lang="en-GB" sz="2400" dirty="0"/>
              <a:t>Turn on the </a:t>
            </a:r>
            <a:r>
              <a:rPr lang="en-GB" sz="2400" dirty="0" err="1"/>
              <a:t>iSpindel</a:t>
            </a:r>
            <a:r>
              <a:rPr lang="en-GB" sz="2400" dirty="0"/>
              <a:t> and the blue LED (near the top) should blink repeatedly.  (If the LED does not blink short the reset </a:t>
            </a:r>
            <a:r>
              <a:rPr lang="en-GB" sz="2400"/>
              <a:t>contacts twice, </a:t>
            </a:r>
            <a:r>
              <a:rPr lang="en-GB" sz="2400" dirty="0"/>
              <a:t>see Slide 3, Label 4).</a:t>
            </a:r>
          </a:p>
          <a:p>
            <a:r>
              <a:rPr lang="en-GB" sz="2400" dirty="0"/>
              <a:t>On a mobile device go to your </a:t>
            </a:r>
            <a:r>
              <a:rPr lang="en-GB" sz="2400" dirty="0" err="1"/>
              <a:t>WiFi</a:t>
            </a:r>
            <a:r>
              <a:rPr lang="en-GB" sz="2400" dirty="0"/>
              <a:t> and join the </a:t>
            </a:r>
            <a:r>
              <a:rPr lang="en-GB" sz="2400" dirty="0" err="1"/>
              <a:t>iSpindel</a:t>
            </a:r>
            <a:r>
              <a:rPr lang="en-GB" sz="2400" dirty="0"/>
              <a:t> network</a:t>
            </a:r>
          </a:p>
          <a:p>
            <a:r>
              <a:rPr lang="en-GB" sz="2400" dirty="0"/>
              <a:t>It should prompt you to Sign-In, when you do it will take you to its portal</a:t>
            </a:r>
          </a:p>
          <a:p>
            <a:endParaRPr lang="en-GB" sz="2400" dirty="0"/>
          </a:p>
          <a:p>
            <a:r>
              <a:rPr lang="en-GB" sz="2400" dirty="0"/>
              <a:t>Left long enough this portal will time out (not while you are connected though) to save battery.  The device will go to sleep, wake up to send a reading and go back to sleep.  To make it serve its portal again you need to short the reset contacts twice.</a:t>
            </a:r>
            <a:endParaRPr lang="en-US" sz="2400" dirty="0"/>
          </a:p>
        </p:txBody>
      </p:sp>
      <p:pic>
        <p:nvPicPr>
          <p:cNvPr id="5" name="Picture 4" descr="A picture containing cellphone&#10;&#10;Description automatically generated">
            <a:extLst>
              <a:ext uri="{FF2B5EF4-FFF2-40B4-BE49-F238E27FC236}">
                <a16:creationId xmlns:a16="http://schemas.microsoft.com/office/drawing/2014/main" id="{28F8498A-3E41-454A-AA3F-69BB753B5B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25" r="35713"/>
          <a:stretch/>
        </p:blipFill>
        <p:spPr>
          <a:xfrm>
            <a:off x="9085944" y="1088253"/>
            <a:ext cx="2692440" cy="508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55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3C239-81F4-4049-924F-39F60D86B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</a:t>
            </a:r>
            <a:r>
              <a:rPr lang="en-US" dirty="0" err="1"/>
              <a:t>BrewFather</a:t>
            </a:r>
            <a:r>
              <a:rPr lang="en-US" dirty="0"/>
              <a:t> Connection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19C43-B66F-4725-A08C-110831A68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</a:t>
            </a:r>
            <a:r>
              <a:rPr lang="en-US" dirty="0" err="1"/>
              <a:t>iSpindel</a:t>
            </a:r>
            <a:r>
              <a:rPr lang="en-US"/>
              <a:t> is </a:t>
            </a:r>
            <a:r>
              <a:rPr lang="en-US" dirty="0"/>
              <a:t>setup to report in SG.  For </a:t>
            </a:r>
            <a:r>
              <a:rPr lang="en-US" dirty="0" err="1"/>
              <a:t>brewfather</a:t>
            </a:r>
            <a:r>
              <a:rPr lang="en-US" dirty="0"/>
              <a:t>, you must end the name of your device with “[SG]”.  I.e. “</a:t>
            </a:r>
            <a:r>
              <a:rPr lang="en-US" dirty="0" err="1"/>
              <a:t>MyiSpindel</a:t>
            </a:r>
            <a:r>
              <a:rPr lang="en-US" dirty="0"/>
              <a:t>[SG]”</a:t>
            </a:r>
          </a:p>
          <a:p>
            <a:endParaRPr lang="en-US" dirty="0"/>
          </a:p>
          <a:p>
            <a:r>
              <a:rPr lang="en-US" dirty="0"/>
              <a:t>See the </a:t>
            </a:r>
            <a:r>
              <a:rPr lang="en-US" dirty="0" err="1"/>
              <a:t>Brewfather</a:t>
            </a:r>
            <a:r>
              <a:rPr lang="en-US" dirty="0"/>
              <a:t> instructions they are pretty good: </a:t>
            </a:r>
            <a:r>
              <a:rPr lang="en-US" dirty="0">
                <a:hlinkClick r:id="rId2"/>
              </a:rPr>
              <a:t>https://docs.brewfather.app/integrations/ispindel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992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83C49-A711-475C-A738-65C95A46F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6 Gravity Calculation Polynomial Generation</a:t>
            </a:r>
            <a:br>
              <a:rPr lang="en-GB" dirty="0"/>
            </a:br>
            <a:r>
              <a:rPr lang="en-GB" dirty="0"/>
              <a:t>					(Rapid Version)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3C684-C7AA-4765-BB82-06DEB88AC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0399"/>
            <a:ext cx="7763359" cy="4246563"/>
          </a:xfrm>
        </p:spPr>
        <p:txBody>
          <a:bodyPr>
            <a:normAutofit/>
          </a:bodyPr>
          <a:lstStyle/>
          <a:p>
            <a:r>
              <a:rPr lang="en-GB" sz="2000" dirty="0"/>
              <a:t>Pop your </a:t>
            </a:r>
            <a:r>
              <a:rPr lang="en-GB" sz="2000" dirty="0" err="1"/>
              <a:t>iSpindel</a:t>
            </a:r>
            <a:r>
              <a:rPr lang="en-GB" sz="2000" dirty="0"/>
              <a:t> in room temperature tap water</a:t>
            </a:r>
          </a:p>
          <a:p>
            <a:r>
              <a:rPr lang="en-GB" sz="2000" dirty="0"/>
              <a:t>Connect to the portal to read the </a:t>
            </a:r>
            <a:r>
              <a:rPr lang="en-GB" sz="2000" dirty="0" err="1"/>
              <a:t>iSpindel</a:t>
            </a:r>
            <a:r>
              <a:rPr lang="en-GB" sz="2000" dirty="0"/>
              <a:t> tilt reading</a:t>
            </a:r>
          </a:p>
          <a:p>
            <a:r>
              <a:rPr lang="en-GB" sz="2000" dirty="0"/>
              <a:t>The following spreadsheet can be used to estimate the polynomial needed based on readings from other Cherry Philip based </a:t>
            </a:r>
            <a:r>
              <a:rPr lang="en-GB" sz="2000" dirty="0" err="1"/>
              <a:t>iSpindels</a:t>
            </a:r>
            <a:r>
              <a:rPr lang="en-GB" sz="2000" dirty="0"/>
              <a:t>:</a:t>
            </a:r>
          </a:p>
          <a:p>
            <a:endParaRPr lang="en-GB" sz="2000" dirty="0"/>
          </a:p>
          <a:p>
            <a:pPr marL="0" indent="0" algn="ctr">
              <a:buNone/>
            </a:pPr>
            <a:r>
              <a:rPr lang="en-GB" sz="1200" dirty="0">
                <a:hlinkClick r:id="rId3"/>
              </a:rPr>
              <a:t>https://drive.google.com/file/d/1HSDzV-Ri2Rl4ieSaZXOEopSM4OtsoCW1/view?usp=sharing</a:t>
            </a:r>
            <a:r>
              <a:rPr lang="en-GB" sz="1200" dirty="0"/>
              <a:t> </a:t>
            </a:r>
          </a:p>
          <a:p>
            <a:endParaRPr lang="en-GB" sz="2000" dirty="0"/>
          </a:p>
          <a:p>
            <a:r>
              <a:rPr lang="en-GB" sz="2000" dirty="0"/>
              <a:t>Follow the instructions to generate the polynomial and copy into the </a:t>
            </a:r>
            <a:r>
              <a:rPr lang="en-GB" sz="2000" dirty="0" err="1"/>
              <a:t>Polynomail</a:t>
            </a:r>
            <a:r>
              <a:rPr lang="en-GB" sz="2000" dirty="0"/>
              <a:t> box in the </a:t>
            </a:r>
            <a:r>
              <a:rPr lang="en-GB" sz="2000" dirty="0" err="1"/>
              <a:t>iSpindel</a:t>
            </a:r>
            <a:r>
              <a:rPr lang="en-GB" sz="2000" dirty="0"/>
              <a:t> setup page.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834C1426-6A2A-4536-939F-A8E2C9A2DB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8" r="34322"/>
          <a:stretch/>
        </p:blipFill>
        <p:spPr>
          <a:xfrm>
            <a:off x="9035510" y="1580826"/>
            <a:ext cx="2952420" cy="5083446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03FB0BA-EF74-42AC-AA21-95C8626D83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8795437"/>
              </p:ext>
            </p:extLst>
          </p:nvPr>
        </p:nvGraphicFramePr>
        <p:xfrm>
          <a:off x="4518468" y="3667917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Worksheet" showAsIcon="1" r:id="rId5" imgW="914400" imgH="771618" progId="Excel.Sheet.12">
                  <p:embed/>
                </p:oleObj>
              </mc:Choice>
              <mc:Fallback>
                <p:oleObj name="Worksheet" showAsIcon="1" r:id="rId5" imgW="914400" imgH="77161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18468" y="3667917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7530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626CA-08AD-468C-90D6-4C4E7C761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Enjoy playing with the </a:t>
            </a:r>
            <a:r>
              <a:rPr lang="en-GB" dirty="0" err="1"/>
              <a:t>iSpindel</a:t>
            </a:r>
            <a:r>
              <a:rPr lang="en-GB" dirty="0"/>
              <a:t> project!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7DA2E-797A-4C87-84C9-47F46AD03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Thanks go to:</a:t>
            </a:r>
          </a:p>
          <a:p>
            <a:pPr lvl="1"/>
            <a:r>
              <a:rPr lang="en-GB" dirty="0"/>
              <a:t>The project creator: </a:t>
            </a:r>
            <a:r>
              <a:rPr lang="en-GB" dirty="0">
                <a:hlinkClick r:id="rId2"/>
              </a:rPr>
              <a:t>https://github.com/universam1</a:t>
            </a:r>
            <a:endParaRPr lang="en-GB" dirty="0"/>
          </a:p>
          <a:p>
            <a:pPr lvl="1"/>
            <a:r>
              <a:rPr lang="en-GB" dirty="0"/>
              <a:t>The PCB Designer: </a:t>
            </a:r>
            <a:r>
              <a:rPr lang="en-GB" dirty="0">
                <a:hlinkClick r:id="rId3"/>
              </a:rPr>
              <a:t>https://github.com</a:t>
            </a:r>
            <a:r>
              <a:rPr lang="en-GB">
                <a:hlinkClick r:id="rId3"/>
              </a:rPr>
              <a:t>/cherryphilip74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119280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219</TotalTime>
  <Words>700</Words>
  <Application>Microsoft Office PowerPoint</Application>
  <PresentationFormat>Widescreen</PresentationFormat>
  <Paragraphs>81</Paragraphs>
  <Slides>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Trebuchet MS</vt:lpstr>
      <vt:lpstr>Wingdings 3</vt:lpstr>
      <vt:lpstr>Facet</vt:lpstr>
      <vt:lpstr>Worksheet</vt:lpstr>
      <vt:lpstr>iSpindel Rapid Start - Contents</vt:lpstr>
      <vt:lpstr>1 Overview - Preface</vt:lpstr>
      <vt:lpstr>1 Overview – Cherry Philip v4.0 Board Layout</vt:lpstr>
      <vt:lpstr>2 Batteries</vt:lpstr>
      <vt:lpstr>3 Charging</vt:lpstr>
      <vt:lpstr>4 First Contact – WiFi connection</vt:lpstr>
      <vt:lpstr>5 BrewFather Connection</vt:lpstr>
      <vt:lpstr>6 Gravity Calculation Polynomial Generation      (Rapid Version)</vt:lpstr>
      <vt:lpstr>Enjoy playing with the iSpindel project!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h9560@ioffice.site</dc:creator>
  <cp:lastModifiedBy>h9560@ioffice.site</cp:lastModifiedBy>
  <cp:revision>44</cp:revision>
  <dcterms:created xsi:type="dcterms:W3CDTF">2019-11-10T17:12:00Z</dcterms:created>
  <dcterms:modified xsi:type="dcterms:W3CDTF">2021-09-29T17:18:57Z</dcterms:modified>
</cp:coreProperties>
</file>